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1" r:id="rId3"/>
    <p:sldId id="314" r:id="rId4"/>
    <p:sldId id="268" r:id="rId5"/>
    <p:sldId id="315" r:id="rId6"/>
    <p:sldId id="272" r:id="rId7"/>
    <p:sldId id="271" r:id="rId8"/>
    <p:sldId id="269" r:id="rId9"/>
    <p:sldId id="258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59" r:id="rId18"/>
    <p:sldId id="316" r:id="rId19"/>
    <p:sldId id="317" r:id="rId20"/>
    <p:sldId id="318" r:id="rId21"/>
    <p:sldId id="319" r:id="rId22"/>
    <p:sldId id="305" r:id="rId23"/>
    <p:sldId id="306" r:id="rId24"/>
    <p:sldId id="263" r:id="rId25"/>
    <p:sldId id="290" r:id="rId26"/>
    <p:sldId id="320" r:id="rId27"/>
    <p:sldId id="287" r:id="rId28"/>
    <p:sldId id="291" r:id="rId29"/>
    <p:sldId id="293" r:id="rId30"/>
    <p:sldId id="292" r:id="rId31"/>
    <p:sldId id="326" r:id="rId32"/>
    <p:sldId id="321" r:id="rId33"/>
    <p:sldId id="322" r:id="rId34"/>
    <p:sldId id="323" r:id="rId35"/>
    <p:sldId id="324" r:id="rId36"/>
    <p:sldId id="329" r:id="rId37"/>
    <p:sldId id="325" r:id="rId38"/>
    <p:sldId id="302" r:id="rId39"/>
    <p:sldId id="303" r:id="rId40"/>
    <p:sldId id="304" r:id="rId41"/>
    <p:sldId id="307" r:id="rId42"/>
    <p:sldId id="327" r:id="rId43"/>
    <p:sldId id="328" r:id="rId44"/>
    <p:sldId id="309" r:id="rId45"/>
    <p:sldId id="310" r:id="rId46"/>
    <p:sldId id="311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752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B092-BF47-2145-B6D3-7B026BB29850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A4424-DA17-CF45-A396-C392840B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9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4003-0FC2-5641-92B0-56FB2C4329D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74A-EE73-BC48-BE48-D2AA1B36F2BC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C0A0-47D3-D947-A382-383E76870FA7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9478-26E4-8A42-9630-C66BBCC2B4E5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497B-3C19-ED4C-85A1-5178CDA43AAD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55A72-BBBC-CF4A-B949-D916577C86EE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A976-79BF-1A43-920E-F40AAC32AD70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CCC0A-B05D-3846-8F60-E47ABFEFEFBD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29E3-BDC8-BC4C-A956-4A6BC47B4FB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DA5-ED10-5146-A249-718E1DCB6833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BC94-DA14-4343-8F9B-6080B411A32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6B3B557-B580-3948-8DBA-C7C7DEE508BC}" type="datetime2">
              <a:rPr lang="en-US" smtClean="0"/>
              <a:t>Thursday, February 14,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ithub.com/astro-abb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408"/>
            <a:ext cx="7848600" cy="1927225"/>
          </a:xfrm>
        </p:spPr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Visualization Basics</a:t>
            </a:r>
            <a:br>
              <a:rPr lang="en-US" sz="3600" dirty="0" smtClean="0"/>
            </a:br>
            <a:r>
              <a:rPr lang="en-US" sz="3600" dirty="0" smtClean="0"/>
              <a:t>From chart to art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800" dirty="0" smtClean="0"/>
              <a:t>	</a:t>
            </a:r>
            <a:r>
              <a:rPr lang="en-US" sz="4400" dirty="0" smtClean="0"/>
              <a:t>Survey Methodology Lab Meeting 2</a:t>
            </a:r>
            <a:r>
              <a:rPr lang="en-US" sz="4400" dirty="0"/>
              <a:t>/14/</a:t>
            </a:r>
            <a:r>
              <a:rPr lang="en-US" sz="4400" dirty="0" smtClean="0"/>
              <a:t>2019</a:t>
            </a:r>
            <a:endParaRPr lang="en-US" sz="4400" dirty="0" smtClean="0"/>
          </a:p>
          <a:p>
            <a:r>
              <a:rPr lang="en-US" sz="4400" dirty="0" smtClean="0"/>
              <a:t>	Created by A. R. </a:t>
            </a:r>
            <a:r>
              <a:rPr lang="en-US" sz="4400" dirty="0" err="1" smtClean="0"/>
              <a:t>Azari</a:t>
            </a:r>
            <a:endParaRPr lang="en-US" sz="4400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Additional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Perception: Theory, Experimentation, and Application to the Development of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54" y="1945352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</a:t>
            </a:r>
            <a:r>
              <a:rPr lang="en-US" dirty="0" smtClean="0"/>
              <a:t> 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 </a:t>
            </a:r>
            <a:r>
              <a:rPr lang="en-US" dirty="0" smtClean="0"/>
              <a:t>around a certain topic or point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sz="3200" dirty="0" smtClean="0">
              <a:solidFill>
                <a:srgbClr val="C63D2E"/>
              </a:solidFill>
            </a:endParaRPr>
          </a:p>
          <a:p>
            <a:endParaRPr lang="en-US" sz="3200" dirty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3200" dirty="0" err="1" smtClean="0">
                <a:solidFill>
                  <a:srgbClr val="C63D2E"/>
                </a:solidFill>
              </a:rPr>
              <a:t>infographics</a:t>
            </a:r>
            <a:r>
              <a:rPr lang="en-US" sz="3200" dirty="0" smtClean="0">
                <a:solidFill>
                  <a:srgbClr val="C63D2E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 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audience, and what point are you trying to make.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Recall our Audience Examples from Before?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Audobon</a:t>
            </a:r>
            <a:r>
              <a:rPr lang="en-US" dirty="0" smtClean="0"/>
              <a:t> Society Climate 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15" r="7647"/>
          <a:stretch/>
        </p:blipFill>
        <p:spPr>
          <a:xfrm>
            <a:off x="49320" y="2071269"/>
            <a:ext cx="4659621" cy="3573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91" y="2391824"/>
            <a:ext cx="4509039" cy="2900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165" y="6116518"/>
            <a:ext cx="376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 Climate Assessment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68" y="6116518"/>
            <a:ext cx="254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Huber and </a:t>
            </a:r>
            <a:r>
              <a:rPr lang="en-US" dirty="0" err="1" smtClean="0"/>
              <a:t>Knutti</a:t>
            </a:r>
            <a:r>
              <a:rPr lang="en-US" dirty="0" smtClean="0"/>
              <a:t>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4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</a:t>
            </a:r>
            <a:r>
              <a:rPr lang="en-US" sz="2800" dirty="0" smtClean="0">
                <a:solidFill>
                  <a:srgbClr val="C63D2E"/>
                </a:solidFill>
              </a:rPr>
              <a:t>work are exploratory </a:t>
            </a:r>
            <a:r>
              <a:rPr lang="en-US" sz="2800" dirty="0" smtClean="0">
                <a:solidFill>
                  <a:srgbClr val="C63D2E"/>
                </a:solidFill>
              </a:rPr>
              <a:t>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923"/>
            <a:ext cx="8229600" cy="51190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lecture is based off of a 400 level course on data visualization and statistics within the Climate and Space Department </a:t>
            </a:r>
            <a:r>
              <a:rPr lang="mr-IN" dirty="0" smtClean="0"/>
              <a:t>–</a:t>
            </a:r>
            <a:endParaRPr lang="en-US" dirty="0"/>
          </a:p>
          <a:p>
            <a:r>
              <a:rPr lang="en-US" dirty="0" smtClean="0"/>
              <a:t>We build up on the statistics side from: </a:t>
            </a:r>
            <a:endParaRPr lang="en-US" dirty="0"/>
          </a:p>
          <a:p>
            <a:pPr lvl="1"/>
            <a:r>
              <a:rPr lang="en-US" dirty="0" smtClean="0"/>
              <a:t>Basic and advanced statistics </a:t>
            </a:r>
          </a:p>
          <a:p>
            <a:pPr lvl="2"/>
            <a:r>
              <a:rPr lang="en-US" dirty="0" smtClean="0"/>
              <a:t>(from t-test to bootstrap analysis)</a:t>
            </a:r>
          </a:p>
          <a:p>
            <a:pPr lvl="1"/>
            <a:r>
              <a:rPr lang="en-US" dirty="0" smtClean="0"/>
              <a:t>Basic and advanced programming </a:t>
            </a:r>
          </a:p>
          <a:p>
            <a:pPr lvl="2"/>
            <a:r>
              <a:rPr lang="en-US" dirty="0" smtClean="0"/>
              <a:t>(from reading in data to object oriented data analysis)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complete labs (not lectures) can be freely accessed including(!) these slides at:</a:t>
            </a:r>
          </a:p>
          <a:p>
            <a:pPr marL="0" indent="0" algn="ctr">
              <a:buNone/>
            </a:pPr>
            <a:r>
              <a:rPr lang="en-US" sz="3200" b="1" dirty="0" err="1" smtClean="0"/>
              <a:t>github.com</a:t>
            </a:r>
            <a:r>
              <a:rPr lang="en-US" sz="3200" b="1" dirty="0"/>
              <a:t>/</a:t>
            </a:r>
            <a:r>
              <a:rPr lang="en-US" sz="3200" b="1" dirty="0" err="1"/>
              <a:t>astro-abby</a:t>
            </a:r>
            <a:r>
              <a:rPr lang="en-US" sz="3200" b="1" dirty="0"/>
              <a:t>/</a:t>
            </a:r>
            <a:r>
              <a:rPr lang="en-US" sz="3200" b="1" dirty="0" err="1"/>
              <a:t>data_vis_statistics_geosciences</a:t>
            </a:r>
            <a:endParaRPr lang="en-US" sz="3200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(our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1947980"/>
            <a:ext cx="4377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an </a:t>
            </a:r>
            <a:r>
              <a:rPr lang="en-US" sz="2000" dirty="0" smtClean="0"/>
              <a:t>example from the </a:t>
            </a:r>
            <a:r>
              <a:rPr lang="en-US" sz="2000" dirty="0" err="1" smtClean="0"/>
              <a:t>CLaSP</a:t>
            </a:r>
            <a:r>
              <a:rPr lang="en-US" sz="2000" dirty="0" smtClean="0"/>
              <a:t> course (Lab 2). </a:t>
            </a:r>
            <a:r>
              <a:rPr lang="en-US" sz="2000" dirty="0" smtClean="0"/>
              <a:t>We </a:t>
            </a:r>
            <a:r>
              <a:rPr lang="en-US" sz="2000" dirty="0" smtClean="0"/>
              <a:t>merged this </a:t>
            </a:r>
            <a:r>
              <a:rPr lang="en-US" sz="2000" dirty="0" err="1" smtClean="0"/>
              <a:t>frist</a:t>
            </a:r>
            <a:r>
              <a:rPr lang="en-US" sz="2000" dirty="0" smtClean="0"/>
              <a:t> axis</a:t>
            </a:r>
            <a:r>
              <a:rPr lang="en-US" sz="2000" dirty="0" smtClean="0"/>
              <a:t>, to make them more comparable for the reader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While these data are of different TYPE </a:t>
            </a:r>
            <a:r>
              <a:rPr lang="en-US" sz="2000" dirty="0" smtClean="0"/>
              <a:t>(not time dependent) </a:t>
            </a:r>
            <a:r>
              <a:rPr lang="en-US" sz="2000" dirty="0"/>
              <a:t>so we keep them separate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ere </a:t>
            </a:r>
            <a:r>
              <a:rPr lang="en-US" dirty="0" smtClean="0"/>
              <a:t>the flow is first circular then across as designated by the connection lines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Don’t be afraid to try new things!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6712" y="777118"/>
            <a:ext cx="4536321" cy="3168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This is where some of the quotable “rules” come from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3100" dirty="0" smtClean="0">
                <a:solidFill>
                  <a:srgbClr val="292934"/>
                </a:solidFill>
              </a:rPr>
              <a:t>if you can create a figure that avoids relying on color hue or area for direction or position it is usually recommended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sz="3200" i="1" u="sng" dirty="0" smtClean="0">
                <a:solidFill>
                  <a:srgbClr val="C63D2E"/>
                </a:solidFill>
              </a:rPr>
              <a:t>(accuracy)</a:t>
            </a:r>
            <a:r>
              <a:rPr lang="en-US" sz="3200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sz="3200" i="1" u="sng" dirty="0" smtClean="0">
                <a:solidFill>
                  <a:srgbClr val="C63D2E"/>
                </a:solidFill>
              </a:rPr>
              <a:t>(aesthetics)</a:t>
            </a:r>
            <a:r>
              <a:rPr lang="en-US" sz="3200" i="1" dirty="0" smtClean="0">
                <a:solidFill>
                  <a:srgbClr val="C63D2E"/>
                </a:solidFill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in this class with colors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956988"/>
            <a:ext cx="4814144" cy="4714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624926" y="4561726"/>
            <a:ext cx="863078" cy="1578110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96651" y="5944383"/>
            <a:ext cx="359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colororacle.org</a:t>
            </a:r>
            <a:r>
              <a:rPr lang="en-US" dirty="0"/>
              <a:t>/</a:t>
            </a:r>
            <a:r>
              <a:rPr lang="en-US" dirty="0" err="1"/>
              <a:t>usage.html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7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" y="1898664"/>
            <a:ext cx="6566192" cy="4141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4184" y="2210141"/>
            <a:ext cx="22968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This graphic is produced in Lab 7. We are using layers to express potential relation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695324"/>
            <a:ext cx="6004555" cy="48052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86"/>
            <a:ext cx="8229600" cy="990600"/>
          </a:xfrm>
        </p:spPr>
        <p:txBody>
          <a:bodyPr/>
          <a:lstStyle/>
          <a:p>
            <a:r>
              <a:rPr lang="en-US" dirty="0" smtClean="0"/>
              <a:t>Brief History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97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Exploring information about the natural world isn’t a new idea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878"/>
            <a:ext cx="3022312" cy="182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44" y="3055821"/>
            <a:ext cx="865936" cy="1044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1" y="3577839"/>
            <a:ext cx="36582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~ </a:t>
            </a:r>
            <a:r>
              <a:rPr lang="cs-CZ" dirty="0" smtClean="0"/>
              <a:t>16,500 </a:t>
            </a:r>
            <a:r>
              <a:rPr lang="cs-CZ" dirty="0" err="1" smtClean="0"/>
              <a:t>years</a:t>
            </a:r>
            <a:r>
              <a:rPr lang="cs-CZ" dirty="0" smtClean="0"/>
              <a:t> ago </a:t>
            </a:r>
            <a:r>
              <a:rPr lang="mr-IN" dirty="0" smtClean="0"/>
              <a:t>–</a:t>
            </a:r>
            <a:r>
              <a:rPr lang="cs-CZ" dirty="0" smtClean="0"/>
              <a:t> </a:t>
            </a:r>
            <a:r>
              <a:rPr lang="cs-CZ" dirty="0" err="1" smtClean="0"/>
              <a:t>interpretation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Pleides</a:t>
            </a:r>
            <a:r>
              <a:rPr lang="cs-CZ" dirty="0" smtClean="0"/>
              <a:t> </a:t>
            </a:r>
          </a:p>
          <a:p>
            <a:endParaRPr lang="cs-CZ" sz="1200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news.bbc.co.uk</a:t>
            </a:r>
            <a:r>
              <a:rPr lang="en-US" sz="1100" dirty="0"/>
              <a:t>/2/hi/science/nature/871930.stm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92" y="1438907"/>
            <a:ext cx="4495710" cy="29685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48290" y="4407503"/>
            <a:ext cx="4495709" cy="220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~10</a:t>
            </a:r>
            <a:r>
              <a:rPr lang="en-US" baseline="30000" dirty="0" smtClean="0"/>
              <a:t>th</a:t>
            </a:r>
            <a:r>
              <a:rPr lang="en-US" dirty="0" smtClean="0"/>
              <a:t> century AD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/>
              <a:t>Ṣūrat</a:t>
            </a:r>
            <a:r>
              <a:rPr lang="en-US" dirty="0"/>
              <a:t> al-</a:t>
            </a:r>
            <a:r>
              <a:rPr lang="en-US" dirty="0" err="1"/>
              <a:t>Arḍ</a:t>
            </a:r>
            <a:r>
              <a:rPr lang="en-US" dirty="0"/>
              <a:t>” (Picture of the World</a:t>
            </a:r>
            <a:r>
              <a:rPr lang="en-US" dirty="0" smtClean="0"/>
              <a:t>) from al</a:t>
            </a:r>
            <a:r>
              <a:rPr lang="en-US" dirty="0"/>
              <a:t>-</a:t>
            </a:r>
            <a:r>
              <a:rPr lang="en-US" dirty="0" err="1"/>
              <a:t>Iṣṭakhrī’s</a:t>
            </a:r>
            <a:r>
              <a:rPr lang="en-US" dirty="0"/>
              <a:t> </a:t>
            </a:r>
            <a:r>
              <a:rPr lang="en-US" dirty="0" err="1"/>
              <a:t>Kitāb</a:t>
            </a:r>
            <a:r>
              <a:rPr lang="en-US" dirty="0"/>
              <a:t> al-</a:t>
            </a:r>
            <a:r>
              <a:rPr lang="en-US" dirty="0" err="1"/>
              <a:t>masālik</a:t>
            </a:r>
            <a:r>
              <a:rPr lang="en-US" dirty="0"/>
              <a:t> </a:t>
            </a:r>
            <a:r>
              <a:rPr lang="en-US" dirty="0" err="1"/>
              <a:t>wa</a:t>
            </a:r>
            <a:r>
              <a:rPr lang="en-US" dirty="0"/>
              <a:t>-al-</a:t>
            </a:r>
            <a:r>
              <a:rPr lang="en-US" dirty="0" err="1"/>
              <a:t>mamālik</a:t>
            </a:r>
            <a:r>
              <a:rPr lang="en-US" dirty="0"/>
              <a:t> (Book of Routes and Realms). 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/>
              <a:t>Medieval Islamic Maps : An </a:t>
            </a:r>
            <a:r>
              <a:rPr lang="en-US" sz="1100" dirty="0" smtClean="0"/>
              <a:t>Exploration </a:t>
            </a:r>
            <a:r>
              <a:rPr lang="mr-IN" sz="1100" dirty="0" smtClean="0"/>
              <a:t>–</a:t>
            </a:r>
            <a:r>
              <a:rPr lang="en-US" sz="1100" dirty="0" smtClean="0"/>
              <a:t> Pinto 2016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52" y="4648330"/>
            <a:ext cx="2078458" cy="20784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30310" y="4642890"/>
            <a:ext cx="2083716" cy="223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1612 AD</a:t>
            </a:r>
          </a:p>
          <a:p>
            <a:endParaRPr lang="en-US" dirty="0" smtClean="0"/>
          </a:p>
          <a:p>
            <a:r>
              <a:rPr lang="en-US" dirty="0" smtClean="0"/>
              <a:t>Galileo’s observation of sunspots</a:t>
            </a:r>
          </a:p>
          <a:p>
            <a:endParaRPr lang="en-US" dirty="0" smtClean="0"/>
          </a:p>
          <a:p>
            <a:r>
              <a:rPr lang="en-US" sz="1050" dirty="0"/>
              <a:t>http://</a:t>
            </a:r>
            <a:r>
              <a:rPr lang="en-US" sz="1050" dirty="0" err="1"/>
              <a:t>galileo.rice.edu</a:t>
            </a:r>
            <a:r>
              <a:rPr lang="en-US" sz="1050" dirty="0"/>
              <a:t>/</a:t>
            </a:r>
            <a:r>
              <a:rPr lang="en-US" sz="1050" dirty="0" err="1"/>
              <a:t>sci</a:t>
            </a:r>
            <a:r>
              <a:rPr lang="en-US" sz="1050" dirty="0"/>
              <a:t>/observations/</a:t>
            </a:r>
            <a:r>
              <a:rPr lang="en-US" sz="1050" dirty="0" err="1"/>
              <a:t>sunspot_drawings.html</a:t>
            </a:r>
            <a:endParaRPr lang="en-US" sz="10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</a:t>
            </a:r>
            <a:r>
              <a:rPr lang="en-US" sz="3100" dirty="0" smtClean="0">
                <a:solidFill>
                  <a:srgbClr val="292934"/>
                </a:solidFill>
              </a:rPr>
              <a:t>layout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>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1716218"/>
            <a:ext cx="6132805" cy="460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</a:t>
            </a:r>
            <a:r>
              <a:rPr lang="en-US" sz="3100" dirty="0">
                <a:solidFill>
                  <a:srgbClr val="292934"/>
                </a:solidFill>
              </a:rPr>
              <a:t>layout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>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84" y="1632819"/>
            <a:ext cx="6478510" cy="47418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1" y="1664414"/>
            <a:ext cx="78406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on your desk discuss the screenshots with a friend </a:t>
            </a:r>
            <a:endParaRPr lang="en-US" sz="2400" dirty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and how these use the elements to address their audience   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Abstraction</a:t>
            </a:r>
          </a:p>
          <a:p>
            <a:pPr lvl="1"/>
            <a:r>
              <a:rPr lang="en-US" sz="2800" dirty="0"/>
              <a:t>Coloring</a:t>
            </a:r>
          </a:p>
          <a:p>
            <a:pPr lvl="1"/>
            <a:r>
              <a:rPr lang="en-US" sz="2800" dirty="0"/>
              <a:t>Layering</a:t>
            </a:r>
          </a:p>
          <a:p>
            <a:pPr lvl="1"/>
            <a:r>
              <a:rPr lang="en-US" sz="2800" dirty="0"/>
              <a:t>Refining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1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1536</TotalTime>
  <Words>2104</Words>
  <Application>Microsoft Macintosh PowerPoint</Application>
  <PresentationFormat>On-screen Show (4:3)</PresentationFormat>
  <Paragraphs>396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Clarity</vt:lpstr>
      <vt:lpstr> Visualization Basics From chart to art</vt:lpstr>
      <vt:lpstr>Visualization of Information - </vt:lpstr>
      <vt:lpstr>Visualization of Information - </vt:lpstr>
      <vt:lpstr>Brief History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Recall our Audience Examples from Before?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 This is where some of the quotable “rules” come from –   if you can create a figure that avoids relying on color hue or area for direction or position it is usually recommended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4 – Layering Add layers to express meaning  </vt:lpstr>
      <vt:lpstr>Element 5 – Refine Once you have a good layout – try seeing how you can simply it to express the most meaning </vt:lpstr>
      <vt:lpstr>Element 5 – Refine Once you have a good layout – try seeing how you can simply it to express the most meaning </vt:lpstr>
      <vt:lpstr>What we’ve learned</vt:lpstr>
      <vt:lpstr>Let’s put what we’ve learned into practice </vt:lpstr>
      <vt:lpstr>Let’s put what we’ve learned into practice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73</cp:revision>
  <dcterms:created xsi:type="dcterms:W3CDTF">2018-03-20T00:37:42Z</dcterms:created>
  <dcterms:modified xsi:type="dcterms:W3CDTF">2019-02-14T18:24:02Z</dcterms:modified>
</cp:coreProperties>
</file>